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1" r:id="rId8"/>
    <p:sldId id="260" r:id="rId9"/>
    <p:sldId id="263" r:id="rId10"/>
    <p:sldId id="258" r:id="rId11"/>
    <p:sldId id="264" r:id="rId12"/>
    <p:sldId id="265" r:id="rId13"/>
    <p:sldId id="268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86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24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835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4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48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06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4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9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94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805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07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FC570-7F7C-4CCF-858A-550F093EABF5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44E24-DFCA-411C-AC62-7D3BB13AC4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74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Computer Vision</a:t>
            </a:r>
            <a:br>
              <a:rPr lang="en-US" altLang="ko-KR" dirty="0"/>
            </a:br>
            <a:r>
              <a:rPr lang="en-US" altLang="ko-KR" dirty="0"/>
              <a:t>with </a:t>
            </a:r>
            <a:r>
              <a:rPr lang="en-US" altLang="ko-KR" dirty="0" err="1"/>
              <a:t>OpenCV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12448" y="3868413"/>
            <a:ext cx="26276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PIRL, POSTECH</a:t>
            </a:r>
          </a:p>
        </p:txBody>
      </p:sp>
    </p:spTree>
    <p:extLst>
      <p:ext uri="{BB962C8B-B14F-4D97-AF65-F5344CB8AC3E}">
        <p14:creationId xmlns:p14="http://schemas.microsoft.com/office/powerpoint/2010/main" val="1128364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14988" y="1462912"/>
            <a:ext cx="27844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Drawing Function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696137" y="2027283"/>
            <a:ext cx="2668045" cy="2701763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cv2.rectangle()</a:t>
            </a: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cv2.line()</a:t>
            </a: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cv2.circle()</a:t>
            </a: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cv2.putText()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  <p:pic>
        <p:nvPicPr>
          <p:cNvPr id="1026" name="Picture 2" descr="../../_images/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338" y="1462912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14988" y="4397305"/>
            <a:ext cx="27844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Save Image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696137" y="4961677"/>
            <a:ext cx="2668045" cy="49978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cv2.imwrite()</a:t>
            </a:r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Getting Started with Images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1891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11" y="1197030"/>
            <a:ext cx="3444239" cy="25831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29" y="1197030"/>
            <a:ext cx="3444240" cy="2583180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5986487" y="4436571"/>
            <a:ext cx="1080655" cy="520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output</a:t>
            </a:r>
            <a:endParaRPr lang="ko-KR" altLang="en-US" dirty="0"/>
          </a:p>
        </p:txBody>
      </p:sp>
      <p:sp>
        <p:nvSpPr>
          <p:cNvPr id="12" name="굽은 화살표 11"/>
          <p:cNvSpPr/>
          <p:nvPr/>
        </p:nvSpPr>
        <p:spPr>
          <a:xfrm rot="10800000" flipH="1">
            <a:off x="1911926" y="3780210"/>
            <a:ext cx="2443944" cy="1176944"/>
          </a:xfrm>
          <a:prstGeom prst="bentArrow">
            <a:avLst>
              <a:gd name="adj1" fmla="val 25000"/>
              <a:gd name="adj2" fmla="val 228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5870" y="4512197"/>
            <a:ext cx="16223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Face Detector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58001" y="447334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62696" y="4368681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(x1, y1)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(x2, y2)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55870" y="5484957"/>
            <a:ext cx="18708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Face Recognizer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570895" y="6401381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“Park </a:t>
            </a:r>
            <a:r>
              <a:rPr lang="en-US" altLang="ko-KR" dirty="0" err="1">
                <a:solidFill>
                  <a:srgbClr val="FF0000"/>
                </a:solidFill>
              </a:rPr>
              <a:t>Jisung</a:t>
            </a:r>
            <a:r>
              <a:rPr lang="en-US" altLang="ko-KR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1" name="굽은 화살표 30"/>
          <p:cNvSpPr/>
          <p:nvPr/>
        </p:nvSpPr>
        <p:spPr>
          <a:xfrm rot="10800000">
            <a:off x="6226702" y="5022925"/>
            <a:ext cx="1363495" cy="945609"/>
          </a:xfrm>
          <a:prstGeom prst="bentArrow">
            <a:avLst>
              <a:gd name="adj1" fmla="val 25000"/>
              <a:gd name="adj2" fmla="val 228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05397" y="555728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input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굽은 화살표 36"/>
          <p:cNvSpPr/>
          <p:nvPr/>
        </p:nvSpPr>
        <p:spPr>
          <a:xfrm rot="10800000" flipH="1">
            <a:off x="5167022" y="5862203"/>
            <a:ext cx="2443944" cy="979171"/>
          </a:xfrm>
          <a:prstGeom prst="bentArrow">
            <a:avLst>
              <a:gd name="adj1" fmla="val 25000"/>
              <a:gd name="adj2" fmla="val 22881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64375" y="641280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output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5" name="꺾인 연결선 14"/>
          <p:cNvCxnSpPr>
            <a:stCxn id="27" idx="3"/>
            <a:endCxn id="6" idx="2"/>
          </p:cNvCxnSpPr>
          <p:nvPr/>
        </p:nvCxnSpPr>
        <p:spPr>
          <a:xfrm flipV="1">
            <a:off x="7995965" y="3780210"/>
            <a:ext cx="428984" cy="91163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0" idx="3"/>
            <a:endCxn id="6" idx="2"/>
          </p:cNvCxnSpPr>
          <p:nvPr/>
        </p:nvCxnSpPr>
        <p:spPr>
          <a:xfrm flipH="1" flipV="1">
            <a:off x="8424949" y="3780210"/>
            <a:ext cx="678738" cy="2805837"/>
          </a:xfrm>
          <a:prstGeom prst="bentConnector4">
            <a:avLst>
              <a:gd name="adj1" fmla="val -33680"/>
              <a:gd name="adj2" fmla="val 6751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408482" y="4436571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drawing</a:t>
            </a:r>
          </a:p>
        </p:txBody>
      </p:sp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Getting Started with Images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7144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orse in Motion : First real time motion sequence captured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35" y="2166099"/>
            <a:ext cx="4650215" cy="314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132" y="2241331"/>
            <a:ext cx="2673577" cy="17903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402" y="2302291"/>
            <a:ext cx="2673577" cy="179034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672" y="2363251"/>
            <a:ext cx="2673577" cy="17903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942" y="2424211"/>
            <a:ext cx="2673577" cy="17903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12" y="2485171"/>
            <a:ext cx="2673577" cy="179034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82" y="2546131"/>
            <a:ext cx="2673577" cy="179034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752" y="2607091"/>
            <a:ext cx="2673577" cy="179034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022" y="2668051"/>
            <a:ext cx="2673577" cy="179034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0292" y="2729011"/>
            <a:ext cx="2673577" cy="17903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562" y="2789971"/>
            <a:ext cx="2673577" cy="179034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32" y="2850931"/>
            <a:ext cx="2673577" cy="179034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102" y="2911891"/>
            <a:ext cx="2673577" cy="17903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372" y="2972851"/>
            <a:ext cx="2673577" cy="17903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642" y="3033811"/>
            <a:ext cx="2673577" cy="179034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12" y="3094771"/>
            <a:ext cx="2673577" cy="179034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82" y="3155731"/>
            <a:ext cx="2673577" cy="179034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452" y="3216691"/>
            <a:ext cx="2673577" cy="179034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722" y="3277651"/>
            <a:ext cx="2673577" cy="17903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992" y="3338611"/>
            <a:ext cx="2673577" cy="179034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262" y="3399571"/>
            <a:ext cx="2673577" cy="179034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532" y="3460531"/>
            <a:ext cx="2673577" cy="179034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02" y="3521491"/>
            <a:ext cx="2673577" cy="1790342"/>
          </a:xfrm>
          <a:prstGeom prst="rect">
            <a:avLst/>
          </a:prstGeom>
        </p:spPr>
      </p:pic>
      <p:sp>
        <p:nvSpPr>
          <p:cNvPr id="32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Getting Started with Videos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6789622" y="2355876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Frame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6734741" y="2169193"/>
            <a:ext cx="1401661" cy="13278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99022" y="6109114"/>
            <a:ext cx="362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(Frame, Height, Width, (Channel))</a:t>
            </a:r>
            <a:endParaRPr lang="ko-KR" altLang="en-US" dirty="0"/>
          </a:p>
        </p:txBody>
      </p:sp>
      <p:cxnSp>
        <p:nvCxnSpPr>
          <p:cNvPr id="38" name="직선 화살표 연결선 37"/>
          <p:cNvCxnSpPr/>
          <p:nvPr/>
        </p:nvCxnSpPr>
        <p:spPr>
          <a:xfrm flipV="1">
            <a:off x="6751922" y="3515949"/>
            <a:ext cx="0" cy="17958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6840053" y="5395214"/>
            <a:ext cx="2694787" cy="110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784053" y="537481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Width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851156" y="421992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84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Getting Started with Videos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814988" y="1462912"/>
            <a:ext cx="27844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Video Capture</a:t>
            </a: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>
          <a:xfrm>
            <a:off x="1696137" y="2027283"/>
            <a:ext cx="2668045" cy="2701763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cv2.VideoCapture()</a:t>
            </a:r>
          </a:p>
          <a:p>
            <a:pPr algn="l">
              <a:lnSpc>
                <a:spcPct val="120000"/>
              </a:lnSpc>
            </a:pPr>
            <a:r>
              <a:rPr lang="en-US" altLang="ko-KR" sz="2000" dirty="0" err="1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cap.get</a:t>
            </a: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()</a:t>
            </a:r>
          </a:p>
          <a:p>
            <a:pPr algn="l">
              <a:lnSpc>
                <a:spcPct val="120000"/>
              </a:lnSpc>
            </a:pPr>
            <a:r>
              <a:rPr lang="en-US" altLang="ko-KR" sz="2000" dirty="0" err="1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cap.set</a:t>
            </a: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()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>
          <a:xfrm>
            <a:off x="814988" y="4397305"/>
            <a:ext cx="27844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Video Write</a:t>
            </a: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1696137" y="4961677"/>
            <a:ext cx="2668045" cy="49978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cv2.VideoWriter()</a:t>
            </a:r>
          </a:p>
        </p:txBody>
      </p:sp>
    </p:spTree>
    <p:extLst>
      <p:ext uri="{BB962C8B-B14F-4D97-AF65-F5344CB8AC3E}">
        <p14:creationId xmlns:p14="http://schemas.microsoft.com/office/powerpoint/2010/main" val="885280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/>
              <a:t>2. Image Processing</a:t>
            </a:r>
            <a:endParaRPr lang="ko-KR" altLang="en-US" sz="32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12021" y="1155470"/>
            <a:ext cx="7725892" cy="1169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주어진 목적을 달성하기 위해 원래 영상을 새로운 영상으로 변환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컴퓨터 비전의 전처리 과정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0"/>
          <a:stretch/>
        </p:blipFill>
        <p:spPr>
          <a:xfrm>
            <a:off x="3269361" y="2482947"/>
            <a:ext cx="4968552" cy="360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8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&lt;Access pixel values and modify&gt;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t="5384" r="1039" b="2560"/>
          <a:stretch/>
        </p:blipFill>
        <p:spPr>
          <a:xfrm>
            <a:off x="1014154" y="2202872"/>
            <a:ext cx="4322618" cy="28429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5116" r="1010" b="2530"/>
          <a:stretch/>
        </p:blipFill>
        <p:spPr>
          <a:xfrm>
            <a:off x="6284422" y="2194560"/>
            <a:ext cx="4322618" cy="285126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511338" y="3424844"/>
            <a:ext cx="656706" cy="60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605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&lt;Changing </a:t>
            </a:r>
            <a:r>
              <a:rPr lang="en-US" altLang="ko-KR" b="1" dirty="0" err="1"/>
              <a:t>Colorspaces</a:t>
            </a:r>
            <a:r>
              <a:rPr lang="en-US" altLang="ko-KR" b="1" dirty="0"/>
              <a:t>&gt;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60477" b="60385"/>
          <a:stretch/>
        </p:blipFill>
        <p:spPr>
          <a:xfrm>
            <a:off x="2481364" y="4588896"/>
            <a:ext cx="1217297" cy="915652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2658974" y="4040620"/>
            <a:ext cx="27844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Binary Image</a:t>
            </a:r>
          </a:p>
        </p:txBody>
      </p:sp>
      <p:pic>
        <p:nvPicPr>
          <p:cNvPr id="4099" name="Picture 3" descr="../../_images/image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4" r="80026" b="33413"/>
          <a:stretch/>
        </p:blipFill>
        <p:spPr bwMode="auto">
          <a:xfrm>
            <a:off x="3468180" y="1560415"/>
            <a:ext cx="912914" cy="12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252603" y="1113413"/>
            <a:ext cx="27844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Grayscale Image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53648" t="9663" b="46921"/>
          <a:stretch/>
        </p:blipFill>
        <p:spPr>
          <a:xfrm>
            <a:off x="4223153" y="4588896"/>
            <a:ext cx="1302646" cy="915652"/>
          </a:xfrm>
          <a:prstGeom prst="rect">
            <a:avLst/>
          </a:prstGeom>
        </p:spPr>
      </p:pic>
      <p:pic>
        <p:nvPicPr>
          <p:cNvPr id="13" name="Picture 3" descr="../../_images/image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8" t="32767" b="33152"/>
          <a:stretch/>
        </p:blipFill>
        <p:spPr bwMode="auto">
          <a:xfrm>
            <a:off x="7299695" y="1640247"/>
            <a:ext cx="903426" cy="12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오른쪽 화살표 6"/>
          <p:cNvSpPr/>
          <p:nvPr/>
        </p:nvSpPr>
        <p:spPr>
          <a:xfrm>
            <a:off x="3757639" y="4871259"/>
            <a:ext cx="407324" cy="3241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2658974" y="1088474"/>
            <a:ext cx="27844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Color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26369" y="2868775"/>
            <a:ext cx="1588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 : [0 ~ 255]</a:t>
            </a:r>
          </a:p>
          <a:p>
            <a:r>
              <a:rPr lang="en-US" altLang="ko-KR" dirty="0"/>
              <a:t>G : [0 ~ 255]</a:t>
            </a:r>
          </a:p>
          <a:p>
            <a:r>
              <a:rPr lang="en-US" altLang="ko-KR" dirty="0"/>
              <a:t>B : [0 ~ 255]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03758" y="3170713"/>
            <a:ext cx="224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intensity : [0 ~ 255]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24461" y="5586150"/>
            <a:ext cx="180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intensity : [0, 1]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947" y="4322805"/>
            <a:ext cx="2906026" cy="1871168"/>
          </a:xfrm>
          <a:prstGeom prst="rect">
            <a:avLst/>
          </a:prstGeom>
        </p:spPr>
      </p:pic>
      <p:sp>
        <p:nvSpPr>
          <p:cNvPr id="21" name="Rectangle 2"/>
          <p:cNvSpPr txBox="1">
            <a:spLocks noChangeArrowheads="1"/>
          </p:cNvSpPr>
          <p:nvPr/>
        </p:nvSpPr>
        <p:spPr>
          <a:xfrm>
            <a:off x="6252602" y="3883158"/>
            <a:ext cx="27844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HSV Image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44726" y="5824641"/>
            <a:ext cx="24400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Hue : [0 ~360]</a:t>
            </a:r>
          </a:p>
          <a:p>
            <a:r>
              <a:rPr lang="en-US" altLang="ko-KR" dirty="0"/>
              <a:t>Saturation : [0 ~ 255]</a:t>
            </a:r>
          </a:p>
          <a:p>
            <a:r>
              <a:rPr lang="en-US" altLang="ko-KR" dirty="0"/>
              <a:t>Value : [0 ~ 255]</a:t>
            </a:r>
          </a:p>
        </p:txBody>
      </p:sp>
    </p:spTree>
    <p:extLst>
      <p:ext uri="{BB962C8B-B14F-4D97-AF65-F5344CB8AC3E}">
        <p14:creationId xmlns:p14="http://schemas.microsoft.com/office/powerpoint/2010/main" val="41238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&lt;Changing </a:t>
            </a:r>
            <a:r>
              <a:rPr lang="en-US" altLang="ko-KR" b="1" dirty="0" err="1"/>
              <a:t>Colorspaces</a:t>
            </a:r>
            <a:r>
              <a:rPr lang="en-US" altLang="ko-KR" b="1" dirty="0"/>
              <a:t>&gt;</a:t>
            </a:r>
            <a:endParaRPr lang="ko-KR" altLang="en-US" sz="3200" dirty="0"/>
          </a:p>
        </p:txBody>
      </p:sp>
      <p:pic>
        <p:nvPicPr>
          <p:cNvPr id="4099" name="Picture 3" descr="../../_images/image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4" r="80026" b="33413"/>
          <a:stretch/>
        </p:blipFill>
        <p:spPr bwMode="auto">
          <a:xfrm>
            <a:off x="6095002" y="3028472"/>
            <a:ext cx="912914" cy="125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../../_images/image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8" t="32767" b="33152"/>
          <a:stretch/>
        </p:blipFill>
        <p:spPr bwMode="auto">
          <a:xfrm>
            <a:off x="8987179" y="3028472"/>
            <a:ext cx="903426" cy="12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왼쪽/오른쪽 화살표 1"/>
          <p:cNvSpPr/>
          <p:nvPr/>
        </p:nvSpPr>
        <p:spPr>
          <a:xfrm>
            <a:off x="7108085" y="3435620"/>
            <a:ext cx="1778924" cy="44170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1139184" y="2593443"/>
            <a:ext cx="32416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Changing </a:t>
            </a:r>
            <a:r>
              <a:rPr lang="en-US" altLang="ko-KR" sz="2000" dirty="0" err="1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Colorspaces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2020333" y="3157815"/>
            <a:ext cx="2668045" cy="49978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cv2.cvtColor()</a:t>
            </a:r>
          </a:p>
        </p:txBody>
      </p:sp>
    </p:spTree>
    <p:extLst>
      <p:ext uri="{BB962C8B-B14F-4D97-AF65-F5344CB8AC3E}">
        <p14:creationId xmlns:p14="http://schemas.microsoft.com/office/powerpoint/2010/main" val="2919826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&lt;Histogram&gt;</a:t>
            </a:r>
            <a:endParaRPr lang="ko-KR" altLang="en-US" sz="3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16" r="41612" b="14625"/>
          <a:stretch/>
        </p:blipFill>
        <p:spPr bwMode="auto">
          <a:xfrm>
            <a:off x="1283802" y="5179634"/>
            <a:ext cx="3163507" cy="155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15685" y="1197923"/>
            <a:ext cx="7282642" cy="8314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[0,</a:t>
            </a:r>
            <a:r>
              <a:rPr lang="en-US" altLang="ko-KR" i="1" dirty="0"/>
              <a:t>L</a:t>
            </a:r>
            <a:r>
              <a:rPr lang="en-US" altLang="ko-KR" dirty="0"/>
              <a:t>-1] </a:t>
            </a:r>
            <a:r>
              <a:rPr lang="ko-KR" altLang="en-US" dirty="0"/>
              <a:t>사이의 </a:t>
            </a:r>
            <a:r>
              <a:rPr lang="ko-KR" altLang="en-US" dirty="0" err="1"/>
              <a:t>명암값</a:t>
            </a:r>
            <a:r>
              <a:rPr lang="ko-KR" altLang="en-US" dirty="0"/>
              <a:t> 각각이 영상에 몇 번 나타나는지 표시</a:t>
            </a: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히스토그램 </a:t>
            </a:r>
            <a:r>
              <a:rPr lang="en-US" altLang="ko-KR" i="1" dirty="0"/>
              <a:t>h</a:t>
            </a:r>
            <a:r>
              <a:rPr lang="ko-KR" altLang="en-US" dirty="0"/>
              <a:t>와 정규화 히스토그램</a:t>
            </a:r>
            <a:endParaRPr lang="en-US" altLang="ko-KR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24" y="4032777"/>
            <a:ext cx="5550387" cy="227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48" y="2849308"/>
            <a:ext cx="4752528" cy="103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../../_images/image0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832" y="2113426"/>
            <a:ext cx="3854856" cy="306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06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&lt;Histogram&gt;</a:t>
            </a:r>
            <a:endParaRPr lang="ko-KR" altLang="en-US" sz="32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62"/>
          <a:stretch/>
        </p:blipFill>
        <p:spPr bwMode="auto">
          <a:xfrm>
            <a:off x="430876" y="1354103"/>
            <a:ext cx="5280592" cy="4240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05" b="3828"/>
          <a:stretch/>
        </p:blipFill>
        <p:spPr bwMode="auto">
          <a:xfrm>
            <a:off x="6181159" y="1354103"/>
            <a:ext cx="5594200" cy="2187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8662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838200" y="1640893"/>
            <a:ext cx="10515600" cy="3576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</a:t>
            </a:r>
            <a:r>
              <a:rPr lang="en-US" altLang="ko-KR" sz="3200" dirty="0" err="1"/>
              <a:t>OpenCV</a:t>
            </a:r>
            <a:r>
              <a:rPr lang="en-US" altLang="ko-KR" sz="3200" dirty="0"/>
              <a:t> Basic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Image Processing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Image Filtering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Deep Learning in </a:t>
            </a:r>
            <a:r>
              <a:rPr lang="en-US" altLang="ko-KR" sz="3200" dirty="0" err="1"/>
              <a:t>OpenCV</a:t>
            </a:r>
            <a:endParaRPr lang="en-US" altLang="ko-KR" sz="3200" dirty="0"/>
          </a:p>
          <a:p>
            <a:pPr algn="l"/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270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&lt;Histogram&gt;</a:t>
            </a:r>
            <a:endParaRPr lang="ko-KR" altLang="en-US" sz="32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1985" y="1562665"/>
            <a:ext cx="32416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Histogram Equalization</a:t>
            </a:r>
          </a:p>
        </p:txBody>
      </p:sp>
      <p:pic>
        <p:nvPicPr>
          <p:cNvPr id="2050" name="Picture 2" descr="../../_images/image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58" y="2575796"/>
            <a:ext cx="4904168" cy="219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6"/>
          <a:stretch/>
        </p:blipFill>
        <p:spPr bwMode="auto">
          <a:xfrm>
            <a:off x="5967763" y="1271721"/>
            <a:ext cx="5904656" cy="4256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38" y="5527965"/>
            <a:ext cx="557212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997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&lt;Histogram&gt;</a:t>
            </a:r>
            <a:endParaRPr lang="ko-KR" altLang="en-US" sz="3200" dirty="0"/>
          </a:p>
        </p:txBody>
      </p:sp>
      <p:pic>
        <p:nvPicPr>
          <p:cNvPr id="4098" name="Picture 2" descr="../../_images/result0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4"/>
          <a:stretch/>
        </p:blipFill>
        <p:spPr bwMode="auto">
          <a:xfrm>
            <a:off x="5338512" y="1113906"/>
            <a:ext cx="5386306" cy="266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303713" y="2164219"/>
            <a:ext cx="32416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Histogram Equalization</a:t>
            </a:r>
          </a:p>
        </p:txBody>
      </p:sp>
      <p:pic>
        <p:nvPicPr>
          <p:cNvPr id="4100" name="Picture 4" descr="../../_images/result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4"/>
          <a:stretch/>
        </p:blipFill>
        <p:spPr bwMode="auto">
          <a:xfrm>
            <a:off x="5338512" y="3967882"/>
            <a:ext cx="5384990" cy="267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303712" y="4447282"/>
            <a:ext cx="3241623" cy="183713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CLAHE</a:t>
            </a:r>
          </a:p>
          <a:p>
            <a:pPr algn="l">
              <a:lnSpc>
                <a:spcPct val="120000"/>
              </a:lnSpc>
            </a:pPr>
            <a:r>
              <a:rPr lang="en-US" altLang="ko-KR" sz="21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(C</a:t>
            </a:r>
            <a:r>
              <a:rPr lang="en-US" altLang="ko-KR" sz="21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</a:rPr>
              <a:t>ontrast Limit </a:t>
            </a:r>
            <a:r>
              <a:rPr lang="en-US" altLang="ko-KR" sz="21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Adaptive</a:t>
            </a:r>
          </a:p>
          <a:p>
            <a:pPr algn="l">
              <a:lnSpc>
                <a:spcPct val="120000"/>
              </a:lnSpc>
            </a:pPr>
            <a:r>
              <a:rPr lang="en-US" altLang="ko-KR" sz="21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Histogram Equalization)</a:t>
            </a:r>
          </a:p>
        </p:txBody>
      </p:sp>
    </p:spTree>
    <p:extLst>
      <p:ext uri="{BB962C8B-B14F-4D97-AF65-F5344CB8AC3E}">
        <p14:creationId xmlns:p14="http://schemas.microsoft.com/office/powerpoint/2010/main" val="334690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&lt;Image </a:t>
            </a:r>
            <a:r>
              <a:rPr lang="en-US" altLang="ko-KR" b="1" dirty="0" err="1"/>
              <a:t>thresholding</a:t>
            </a:r>
            <a:r>
              <a:rPr lang="en-US" altLang="ko-KR" b="1" dirty="0"/>
              <a:t>&gt;</a:t>
            </a:r>
            <a:endParaRPr lang="ko-KR" altLang="en-US" sz="3200" dirty="0"/>
          </a:p>
        </p:txBody>
      </p:sp>
      <p:pic>
        <p:nvPicPr>
          <p:cNvPr id="5122" name="Picture 2" descr="../../_images/result01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4" b="12556"/>
          <a:stretch/>
        </p:blipFill>
        <p:spPr bwMode="auto">
          <a:xfrm>
            <a:off x="430876" y="1970117"/>
            <a:ext cx="5094602" cy="338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../../_images/result02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3" b="12467"/>
          <a:stretch/>
        </p:blipFill>
        <p:spPr bwMode="auto">
          <a:xfrm>
            <a:off x="5733415" y="1587731"/>
            <a:ext cx="6096000" cy="408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548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430876" y="52698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&lt;Image </a:t>
            </a:r>
            <a:r>
              <a:rPr lang="en-US" altLang="ko-KR" b="1" dirty="0" err="1"/>
              <a:t>thresholding</a:t>
            </a:r>
            <a:r>
              <a:rPr lang="en-US" altLang="ko-KR" b="1" dirty="0"/>
              <a:t>&gt;</a:t>
            </a:r>
            <a:endParaRPr lang="ko-KR" altLang="en-US" sz="3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46" y="2330335"/>
            <a:ext cx="8572500" cy="3810000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54331" y="1765964"/>
            <a:ext cx="3241623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otsu</a:t>
            </a: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 </a:t>
            </a:r>
            <a:r>
              <a:rPr lang="en-US" altLang="ko-KR" sz="2000" dirty="0" err="1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binarization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063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88" y="1637607"/>
            <a:ext cx="5475911" cy="47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volution gifì ëí ì´ë¯¸ì§ ê²ìê²°ê³¼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" y="1697259"/>
            <a:ext cx="6610985" cy="479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519842" y="5514576"/>
            <a:ext cx="2711336" cy="207907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cv2.filter2D()</a:t>
            </a:r>
          </a:p>
        </p:txBody>
      </p:sp>
      <p:sp>
        <p:nvSpPr>
          <p:cNvPr id="6" name="내용 개체 틀 1"/>
          <p:cNvSpPr txBox="1">
            <a:spLocks/>
          </p:cNvSpPr>
          <p:nvPr/>
        </p:nvSpPr>
        <p:spPr>
          <a:xfrm>
            <a:off x="583276" y="6793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/>
              <a:t> 3. Image Filtering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73300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nvolution neural network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55" y="1267996"/>
            <a:ext cx="9495834" cy="508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내용 개체 틀 1"/>
          <p:cNvSpPr txBox="1">
            <a:spLocks/>
          </p:cNvSpPr>
          <p:nvPr/>
        </p:nvSpPr>
        <p:spPr>
          <a:xfrm>
            <a:off x="583276" y="6793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200" dirty="0"/>
              <a:t> 3. Image Filtering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43961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1524893" y="1212312"/>
            <a:ext cx="3480908" cy="78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 err="1"/>
              <a:t>Bluring</a:t>
            </a:r>
            <a:endParaRPr lang="ko-KR" altLang="en-US" sz="3200" dirty="0"/>
          </a:p>
        </p:txBody>
      </p:sp>
      <p:pic>
        <p:nvPicPr>
          <p:cNvPr id="5124" name="Picture 4" descr="https://k.kakaocdn.net/dn/couEsz/btqwsdOFsX1/Ww9mvypKphKSTK3OenTSSK/im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7"/>
          <a:stretch/>
        </p:blipFill>
        <p:spPr bwMode="auto">
          <a:xfrm>
            <a:off x="5065659" y="1212312"/>
            <a:ext cx="3038387" cy="19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34836"/>
          <a:stretch/>
        </p:blipFill>
        <p:spPr>
          <a:xfrm>
            <a:off x="1870854" y="4707200"/>
            <a:ext cx="1309827" cy="1143160"/>
          </a:xfrm>
          <a:prstGeom prst="rect">
            <a:avLst/>
          </a:prstGeom>
        </p:spPr>
      </p:pic>
      <p:sp>
        <p:nvSpPr>
          <p:cNvPr id="9" name="내용 개체 틀 1"/>
          <p:cNvSpPr txBox="1">
            <a:spLocks/>
          </p:cNvSpPr>
          <p:nvPr/>
        </p:nvSpPr>
        <p:spPr>
          <a:xfrm>
            <a:off x="1440227" y="3917700"/>
            <a:ext cx="3480908" cy="789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Motion blur</a:t>
            </a:r>
            <a:endParaRPr lang="ko-KR" altLang="en-US" sz="3200" dirty="0"/>
          </a:p>
        </p:txBody>
      </p:sp>
      <p:pic>
        <p:nvPicPr>
          <p:cNvPr id="10" name="Picture 2" descr="https://k.kakaocdn.net/dn/dEU3CX/btqwpUQpXmP/80OvUnUMupFkWpGvdp6jkK/im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9"/>
          <a:stretch/>
        </p:blipFill>
        <p:spPr bwMode="auto">
          <a:xfrm>
            <a:off x="8308429" y="3985434"/>
            <a:ext cx="2901437" cy="192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k.kakaocdn.net/dn/couEsz/btqwsdOFsX1/Ww9mvypKphKSTK3OenTSSK/im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7"/>
          <a:stretch/>
        </p:blipFill>
        <p:spPr bwMode="auto">
          <a:xfrm>
            <a:off x="5065659" y="3985434"/>
            <a:ext cx="3038387" cy="19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912" y="1969018"/>
            <a:ext cx="1390844" cy="9907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429" y="1212312"/>
            <a:ext cx="2884459" cy="192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9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1"/>
          <p:cNvSpPr txBox="1">
            <a:spLocks/>
          </p:cNvSpPr>
          <p:nvPr/>
        </p:nvSpPr>
        <p:spPr>
          <a:xfrm>
            <a:off x="1285826" y="4204221"/>
            <a:ext cx="3480908" cy="57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Embossing</a:t>
            </a:r>
            <a:endParaRPr lang="ko-KR" altLang="en-US" sz="3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76" y="3354826"/>
            <a:ext cx="5068940" cy="31438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460" y="4993721"/>
            <a:ext cx="3887717" cy="994921"/>
          </a:xfrm>
          <a:prstGeom prst="rect">
            <a:avLst/>
          </a:prstGeom>
        </p:spPr>
      </p:pic>
      <p:sp>
        <p:nvSpPr>
          <p:cNvPr id="15" name="내용 개체 틀 1"/>
          <p:cNvSpPr txBox="1">
            <a:spLocks/>
          </p:cNvSpPr>
          <p:nvPr/>
        </p:nvSpPr>
        <p:spPr>
          <a:xfrm>
            <a:off x="1340528" y="1378032"/>
            <a:ext cx="3480908" cy="579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Sharpening</a:t>
            </a:r>
            <a:endParaRPr lang="ko-KR" altLang="en-US" sz="3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59" y="2167532"/>
            <a:ext cx="1600423" cy="971686"/>
          </a:xfrm>
          <a:prstGeom prst="rect">
            <a:avLst/>
          </a:prstGeom>
        </p:spPr>
      </p:pic>
      <p:pic>
        <p:nvPicPr>
          <p:cNvPr id="18" name="Picture 4" descr="https://k.kakaocdn.net/dn/couEsz/btqwsdOFsX1/Ww9mvypKphKSTK3OenTSSK/img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7"/>
          <a:stretch/>
        </p:blipFill>
        <p:spPr bwMode="auto">
          <a:xfrm>
            <a:off x="5065659" y="1212312"/>
            <a:ext cx="3038387" cy="192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515" y="1212312"/>
            <a:ext cx="2911530" cy="193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3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내용 개체 틀 1"/>
          <p:cNvSpPr txBox="1">
            <a:spLocks/>
          </p:cNvSpPr>
          <p:nvPr/>
        </p:nvSpPr>
        <p:spPr>
          <a:xfrm>
            <a:off x="389312" y="435548"/>
            <a:ext cx="4822768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 err="1"/>
              <a:t>Bluring</a:t>
            </a:r>
            <a:endParaRPr lang="ko-KR" altLang="en-US" sz="32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71450" y="1196139"/>
            <a:ext cx="2711336" cy="207907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cv2.Blur()</a:t>
            </a: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cv2.GaussianBlur()</a:t>
            </a: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cv2.medianBlur()</a:t>
            </a:r>
          </a:p>
          <a:p>
            <a:pPr algn="l">
              <a:lnSpc>
                <a:spcPct val="120000"/>
              </a:lnSpc>
            </a:pP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cv2.bilateralFilter()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587" y="1109966"/>
            <a:ext cx="6809094" cy="21029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587" y="3275214"/>
            <a:ext cx="4597908" cy="22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</a:t>
            </a:r>
            <a:r>
              <a:rPr lang="en-US" altLang="ko-KR" sz="3200" dirty="0" err="1"/>
              <a:t>OpenCV</a:t>
            </a:r>
            <a:r>
              <a:rPr lang="en-US" altLang="ko-KR" sz="3200" dirty="0"/>
              <a:t> Basic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>
          <a:xfrm>
            <a:off x="673331" y="1278371"/>
            <a:ext cx="3459942" cy="596727"/>
          </a:xfrm>
          <a:prstGeom prst="rect">
            <a:avLst/>
          </a:prstGeom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Helvetica Neue Light" charset="0"/>
                <a:ea typeface="굴림" panose="020B0600000101010101" pitchFamily="50" charset="-127"/>
                <a:cs typeface="Helvetica Neue Light" charset="0"/>
                <a:sym typeface="Helvetica Neue Light" charset="0"/>
              </a:rPr>
              <a:t>Introduction</a:t>
            </a:r>
            <a:endParaRPr lang="en-US" altLang="ko-KR" sz="3600" dirty="0"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161935" y="1875098"/>
            <a:ext cx="6901411" cy="4376073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7500" indent="-317500" algn="l">
              <a:lnSpc>
                <a:spcPct val="120000"/>
              </a:lnSpc>
              <a:buFont typeface="Helvetica Neue Light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cs typeface="Helvetica Neue Light" charset="0"/>
                <a:sym typeface="Helvetica Neue Light" charset="0"/>
              </a:rPr>
              <a:t>OpenCV is an Image Processing library created by Intel and maintained by Willow Garage.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  <a:p>
            <a:pPr marL="317500" indent="-317500" algn="l">
              <a:lnSpc>
                <a:spcPct val="120000"/>
              </a:lnSpc>
              <a:spcBef>
                <a:spcPts val="4800"/>
              </a:spcBef>
              <a:buFont typeface="Helvetica Neue Light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cs typeface="Helvetica Neue Light" charset="0"/>
                <a:sym typeface="Helvetica Neue Light" charset="0"/>
              </a:rPr>
              <a:t>Available for C, C++, and Python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  <a:p>
            <a:pPr marL="317500" indent="-317500" algn="l">
              <a:lnSpc>
                <a:spcPct val="120000"/>
              </a:lnSpc>
              <a:spcBef>
                <a:spcPts val="4800"/>
              </a:spcBef>
              <a:buFont typeface="Helvetica Neue Light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cs typeface="Helvetica Neue Light" charset="0"/>
                <a:sym typeface="Helvetica Neue Light" charset="0"/>
              </a:rPr>
              <a:t>Newest update is version 4.1.1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  <a:p>
            <a:pPr marL="317500" indent="-317500" algn="l">
              <a:lnSpc>
                <a:spcPct val="120000"/>
              </a:lnSpc>
              <a:spcBef>
                <a:spcPts val="4800"/>
              </a:spcBef>
              <a:buFont typeface="Helvetica Neue Light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cs typeface="Helvetica Neue Light" charset="0"/>
                <a:sym typeface="Helvetica Neue Light" charset="0"/>
              </a:rPr>
              <a:t>Open Source and free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  <a:p>
            <a:pPr marL="317500" indent="-317500" algn="l">
              <a:lnSpc>
                <a:spcPct val="120000"/>
              </a:lnSpc>
              <a:spcBef>
                <a:spcPts val="4800"/>
              </a:spcBef>
              <a:buFont typeface="Helvetica Neue Light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cs typeface="Helvetica Neue Light" charset="0"/>
                <a:sym typeface="Helvetica Neue Light" charset="0"/>
              </a:rPr>
              <a:t>Easy to use and install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  <p:pic>
        <p:nvPicPr>
          <p:cNvPr id="10" name="Picture 4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950" y="4538750"/>
            <a:ext cx="2469341" cy="165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opencv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578" y="1113905"/>
            <a:ext cx="2351966" cy="289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6783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penCV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3"/>
          <a:stretch/>
        </p:blipFill>
        <p:spPr bwMode="auto">
          <a:xfrm>
            <a:off x="2354090" y="1943481"/>
            <a:ext cx="6806536" cy="437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/>
          <p:cNvSpPr txBox="1">
            <a:spLocks noChangeArrowheads="1"/>
          </p:cNvSpPr>
          <p:nvPr/>
        </p:nvSpPr>
        <p:spPr>
          <a:xfrm>
            <a:off x="673331" y="1278371"/>
            <a:ext cx="3459942" cy="596727"/>
          </a:xfrm>
          <a:prstGeom prst="rect">
            <a:avLst/>
          </a:prstGeom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Helvetica Neue Light" charset="0"/>
                <a:ea typeface="굴림" panose="020B0600000101010101" pitchFamily="50" charset="-127"/>
                <a:cs typeface="Helvetica Neue Light" charset="0"/>
                <a:sym typeface="Helvetica Neue Light" charset="0"/>
              </a:rPr>
              <a:t>Introduction</a:t>
            </a:r>
            <a:endParaRPr lang="en-US" altLang="ko-KR" sz="3600" dirty="0"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</a:t>
            </a:r>
            <a:r>
              <a:rPr lang="en-US" altLang="ko-KR" sz="3200" dirty="0" err="1"/>
              <a:t>OpenCV</a:t>
            </a:r>
            <a:r>
              <a:rPr lang="en-US" altLang="ko-KR" sz="3200" dirty="0"/>
              <a:t> Basic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40354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 txBox="1">
            <a:spLocks noChangeArrowheads="1"/>
          </p:cNvSpPr>
          <p:nvPr/>
        </p:nvSpPr>
        <p:spPr>
          <a:xfrm>
            <a:off x="673331" y="1278371"/>
            <a:ext cx="3459942" cy="596727"/>
          </a:xfrm>
          <a:prstGeom prst="rect">
            <a:avLst/>
          </a:prstGeom>
          <a:ln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Helvetica Neue Light" charset="0"/>
                <a:ea typeface="굴림" panose="020B0600000101010101" pitchFamily="50" charset="-127"/>
                <a:cs typeface="Helvetica Neue Light" charset="0"/>
                <a:sym typeface="Helvetica Neue Light" charset="0"/>
              </a:rPr>
              <a:t>Installation</a:t>
            </a:r>
            <a:endParaRPr lang="en-US" altLang="ko-KR" sz="3600" dirty="0"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103746" y="1970282"/>
            <a:ext cx="6901411" cy="1591309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AutoNum type="arabicPeriod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Conda activate &lt;your environment&gt;</a:t>
            </a:r>
          </a:p>
          <a:p>
            <a:pPr marL="457200" indent="-457200" algn="l">
              <a:lnSpc>
                <a:spcPct val="120000"/>
              </a:lnSpc>
              <a:buAutoNum type="arabicPeriod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Conda install –c conda-forge opencv</a:t>
            </a:r>
          </a:p>
          <a:p>
            <a:pPr marL="457200" indent="-457200" algn="l">
              <a:lnSpc>
                <a:spcPct val="120000"/>
              </a:lnSpc>
              <a:buAutoNum type="arabicPeriod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Check installation on terminal or IDE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76" y="3656775"/>
            <a:ext cx="10378132" cy="1688309"/>
          </a:xfrm>
          <a:prstGeom prst="rect">
            <a:avLst/>
          </a:prstGeom>
        </p:spPr>
      </p:pic>
      <p:sp>
        <p:nvSpPr>
          <p:cNvPr id="6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AutoNum type="arabicPeriod"/>
            </a:pPr>
            <a:r>
              <a:rPr lang="en-US" altLang="ko-KR" sz="3200" dirty="0"/>
              <a:t> </a:t>
            </a:r>
            <a:r>
              <a:rPr lang="en-US" altLang="ko-KR" sz="3200" dirty="0" err="1"/>
              <a:t>OpenCV</a:t>
            </a:r>
            <a:r>
              <a:rPr lang="en-US" altLang="ko-KR" sz="3200" dirty="0"/>
              <a:t> Basic</a:t>
            </a:r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6880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Getting Started with Images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14988" y="1521103"/>
            <a:ext cx="6901411" cy="564371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Read Image – </a:t>
            </a: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cv2.imread()</a:t>
            </a:r>
            <a:endParaRPr lang="en-US" altLang="ko-KR" sz="2000" dirty="0">
              <a:solidFill>
                <a:srgbClr val="4D4D4D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14989" y="2492671"/>
            <a:ext cx="4077854" cy="57239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4D4D4D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Display Image – </a:t>
            </a:r>
            <a:r>
              <a:rPr lang="en-US" altLang="ko-KR" sz="2000" dirty="0">
                <a:solidFill>
                  <a:srgbClr val="0070C0"/>
                </a:solidFill>
                <a:latin typeface="Helvetica Neue Light" charset="0"/>
                <a:ea typeface="굴림" panose="020B0600000101010101" pitchFamily="50" charset="-127"/>
                <a:sym typeface="Helvetica Neue Light" charset="0"/>
              </a:rPr>
              <a:t>cv2.imshow()</a:t>
            </a:r>
          </a:p>
          <a:p>
            <a:pPr algn="l">
              <a:lnSpc>
                <a:spcPct val="120000"/>
              </a:lnSpc>
            </a:pPr>
            <a:endParaRPr lang="en-US" altLang="ko-KR" sz="2000" dirty="0">
              <a:solidFill>
                <a:srgbClr val="0070C0"/>
              </a:solidFill>
              <a:latin typeface="Helvetica Neue Light" charset="0"/>
              <a:ea typeface="굴림" panose="020B0600000101010101" pitchFamily="50" charset="-127"/>
              <a:sym typeface="Helvetica Neue Light" charset="0"/>
            </a:endParaRPr>
          </a:p>
        </p:txBody>
      </p:sp>
      <p:pic>
        <p:nvPicPr>
          <p:cNvPr id="2050" name="Picture 2" descr="http://fab.cba.mit.edu/classes/863.16/section.Architecture/people/XShen/week9/cvTest1.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935"/>
          <a:stretch/>
        </p:blipFill>
        <p:spPr bwMode="auto">
          <a:xfrm>
            <a:off x="5591977" y="1560333"/>
            <a:ext cx="5354499" cy="493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0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56"/>
          <a:stretch/>
        </p:blipFill>
        <p:spPr bwMode="auto">
          <a:xfrm>
            <a:off x="950387" y="4010826"/>
            <a:ext cx="9231318" cy="2298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1174568" y="1365334"/>
            <a:ext cx="5035039" cy="16957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영상 </a:t>
            </a:r>
            <a:r>
              <a:rPr lang="ko-KR" altLang="en-US" sz="1600" b="1" dirty="0" err="1"/>
              <a:t>좌표계</a:t>
            </a:r>
            <a:endParaRPr lang="en-US" altLang="ko-KR" sz="1600" b="1" dirty="0"/>
          </a:p>
          <a:p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화소</a:t>
            </a:r>
            <a:r>
              <a:rPr lang="ko-KR" altLang="en-US" sz="1400" dirty="0"/>
              <a:t> 위치는 </a:t>
            </a:r>
            <a:r>
              <a:rPr lang="en-US" altLang="ko-KR" sz="1400" b="1" dirty="0"/>
              <a:t>x</a:t>
            </a:r>
            <a:r>
              <a:rPr lang="en-US" altLang="ko-KR" sz="1400" dirty="0"/>
              <a:t>=(</a:t>
            </a:r>
            <a:r>
              <a:rPr lang="en-US" altLang="ko-KR" sz="1400" i="1" dirty="0"/>
              <a:t>j</a:t>
            </a:r>
            <a:r>
              <a:rPr lang="en-US" altLang="ko-KR" sz="1400" dirty="0"/>
              <a:t>,</a:t>
            </a:r>
            <a:r>
              <a:rPr lang="en-US" altLang="ko-KR" sz="1400" i="1" dirty="0"/>
              <a:t>i</a:t>
            </a:r>
            <a:r>
              <a:rPr lang="en-US" altLang="ko-KR" sz="1400" dirty="0"/>
              <a:t>) </a:t>
            </a:r>
            <a:r>
              <a:rPr lang="ko-KR" altLang="en-US" sz="1400" dirty="0"/>
              <a:t>또는 </a:t>
            </a:r>
            <a:r>
              <a:rPr lang="en-US" altLang="ko-KR" sz="1400" b="1" dirty="0"/>
              <a:t>x</a:t>
            </a:r>
            <a:r>
              <a:rPr lang="en-US" altLang="ko-KR" sz="1400" dirty="0"/>
              <a:t>=(</a:t>
            </a:r>
            <a:r>
              <a:rPr lang="en-US" altLang="ko-KR" sz="1400" i="1" dirty="0"/>
              <a:t>y</a:t>
            </a:r>
            <a:r>
              <a:rPr lang="en-US" altLang="ko-KR" sz="1400" dirty="0"/>
              <a:t>,</a:t>
            </a:r>
            <a:r>
              <a:rPr lang="en-US" altLang="ko-KR" sz="1400" i="1" dirty="0"/>
              <a:t>x</a:t>
            </a:r>
            <a:r>
              <a:rPr lang="en-US" altLang="ko-KR" sz="1400" dirty="0"/>
              <a:t>)</a:t>
            </a:r>
            <a:r>
              <a:rPr lang="ko-KR" altLang="en-US" sz="1400" dirty="0"/>
              <a:t>로 표기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영상은</a:t>
            </a:r>
            <a:r>
              <a:rPr lang="en-US" altLang="ko-KR" sz="1400" dirty="0"/>
              <a:t> </a:t>
            </a:r>
            <a:r>
              <a:rPr lang="en-US" altLang="ko-KR" sz="1400" i="1" dirty="0"/>
              <a:t>f</a:t>
            </a:r>
            <a:r>
              <a:rPr lang="en-US" altLang="ko-KR" sz="1400" dirty="0"/>
              <a:t>(</a:t>
            </a:r>
            <a:r>
              <a:rPr lang="en-US" altLang="ko-KR" sz="1400" b="1" dirty="0"/>
              <a:t>x</a:t>
            </a:r>
            <a:r>
              <a:rPr lang="en-US" altLang="ko-KR" sz="1400" dirty="0"/>
              <a:t>) </a:t>
            </a:r>
            <a:r>
              <a:rPr lang="ko-KR" altLang="en-US" sz="1400" dirty="0"/>
              <a:t>또는 </a:t>
            </a:r>
            <a:r>
              <a:rPr lang="en-US" altLang="ko-KR" sz="1400" i="1" dirty="0"/>
              <a:t>f</a:t>
            </a:r>
            <a:r>
              <a:rPr lang="en-US" altLang="ko-KR" sz="1400" dirty="0"/>
              <a:t>(</a:t>
            </a:r>
            <a:r>
              <a:rPr lang="en-US" altLang="ko-KR" sz="1400" i="1" dirty="0"/>
              <a:t>j</a:t>
            </a:r>
            <a:r>
              <a:rPr lang="en-US" altLang="ko-KR" sz="1400" dirty="0"/>
              <a:t>,</a:t>
            </a:r>
            <a:r>
              <a:rPr lang="en-US" altLang="ko-KR" sz="1400" i="1" dirty="0"/>
              <a:t>i</a:t>
            </a:r>
            <a:r>
              <a:rPr lang="en-US" altLang="ko-KR" sz="1400" dirty="0"/>
              <a:t>), 0</a:t>
            </a:r>
            <a:r>
              <a:rPr lang="en-US" altLang="ko-KR" sz="1400" dirty="0">
                <a:latin typeface="맑은 고딕"/>
                <a:ea typeface="맑은 고딕"/>
              </a:rPr>
              <a:t>≤</a:t>
            </a:r>
            <a:r>
              <a:rPr lang="en-US" altLang="ko-KR" sz="1400" i="1" dirty="0">
                <a:latin typeface="맑은 고딕"/>
                <a:ea typeface="맑은 고딕"/>
              </a:rPr>
              <a:t>j</a:t>
            </a:r>
            <a:r>
              <a:rPr lang="en-US" altLang="ko-KR" sz="1400" dirty="0"/>
              <a:t>≤</a:t>
            </a:r>
            <a:r>
              <a:rPr lang="en-US" altLang="ko-KR" sz="1400" i="1" dirty="0"/>
              <a:t>M</a:t>
            </a:r>
            <a:r>
              <a:rPr lang="en-US" altLang="ko-KR" sz="1400" dirty="0"/>
              <a:t>-1, 0≤</a:t>
            </a:r>
            <a:r>
              <a:rPr lang="en-US" altLang="ko-KR" sz="1400" i="1" dirty="0"/>
              <a:t>j</a:t>
            </a:r>
            <a:r>
              <a:rPr lang="en-US" altLang="ko-KR" sz="1400" dirty="0"/>
              <a:t>≤</a:t>
            </a:r>
            <a:r>
              <a:rPr lang="en-US" altLang="ko-KR" sz="1400" i="1" dirty="0"/>
              <a:t>N</a:t>
            </a:r>
            <a:r>
              <a:rPr lang="en-US" altLang="ko-KR" sz="1400" dirty="0"/>
              <a:t>-1</a:t>
            </a:r>
            <a:r>
              <a:rPr lang="ko-KR" altLang="en-US" sz="1400" dirty="0"/>
              <a:t>로 표기</a:t>
            </a:r>
            <a:endParaRPr lang="en-US" altLang="ko-KR" sz="1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컬러 영상은 </a:t>
            </a:r>
            <a:r>
              <a:rPr lang="en-US" altLang="ko-KR" sz="1400" dirty="0">
                <a:latin typeface="+mn-ea"/>
              </a:rPr>
              <a:t>fr(x), fg(x), fb(x)</a:t>
            </a:r>
            <a:r>
              <a:rPr lang="ko-KR" altLang="en-US" sz="1400" dirty="0">
                <a:latin typeface="+mn-ea"/>
              </a:rPr>
              <a:t>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세 채널로 구성</a:t>
            </a:r>
            <a:endParaRPr lang="en-US" altLang="ko-KR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9"/>
          <a:stretch/>
        </p:blipFill>
        <p:spPr bwMode="auto">
          <a:xfrm>
            <a:off x="6480559" y="1365334"/>
            <a:ext cx="3121634" cy="23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Getting Started with Images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6611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16" y="1704318"/>
            <a:ext cx="1606175" cy="7174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47" y="2801562"/>
            <a:ext cx="261937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804" y="2887458"/>
            <a:ext cx="261937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61" y="2973354"/>
            <a:ext cx="261937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697138" y="442098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322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61159" y="618291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275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95905" y="2604022"/>
            <a:ext cx="8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3(</a:t>
            </a:r>
            <a:r>
              <a:rPr lang="en-US" altLang="ko-KR" dirty="0">
                <a:solidFill>
                  <a:srgbClr val="FF0000"/>
                </a:solidFill>
              </a:rPr>
              <a:t>R</a:t>
            </a:r>
            <a:r>
              <a:rPr lang="en-US" altLang="ko-KR" dirty="0">
                <a:solidFill>
                  <a:srgbClr val="00B050"/>
                </a:solidFill>
              </a:rPr>
              <a:t>G</a:t>
            </a:r>
            <a:r>
              <a:rPr lang="en-US" altLang="ko-KR" dirty="0">
                <a:solidFill>
                  <a:srgbClr val="0070C0"/>
                </a:solidFill>
              </a:rPr>
              <a:t>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1197033" y="2973354"/>
            <a:ext cx="0" cy="3176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261718" y="6149661"/>
            <a:ext cx="276346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998538" y="2653056"/>
            <a:ext cx="197367" cy="2970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596" y="2581179"/>
            <a:ext cx="3631732" cy="34592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97086" y="3075710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(255, 0, 0)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019202" y="4923906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(0, 255, 0)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9092871" y="5077794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(0, 0, 255)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7340377" y="3807408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(255, 255, 0)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3184" y="3791644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(255, 0, 255)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8008119" y="5009225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(0, 255, 255)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7978923" y="4561507"/>
            <a:ext cx="1218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(255, 255, 255)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9721869" y="5763405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(0, 0, 0)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2331525" y="3501247"/>
            <a:ext cx="151506" cy="15150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Getting Started with Images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0760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614" y="2128230"/>
            <a:ext cx="261937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3571" y="2214126"/>
            <a:ext cx="261937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28" y="2300022"/>
            <a:ext cx="2619375" cy="3067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꺾인 연결선 3"/>
          <p:cNvCxnSpPr/>
          <p:nvPr/>
        </p:nvCxnSpPr>
        <p:spPr>
          <a:xfrm rot="10800000" flipV="1">
            <a:off x="5303521" y="1504606"/>
            <a:ext cx="2252751" cy="14463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rot="10800000" flipV="1">
            <a:off x="5908815" y="3233649"/>
            <a:ext cx="2611732" cy="5998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/>
          <p:nvPr/>
        </p:nvCxnSpPr>
        <p:spPr>
          <a:xfrm>
            <a:off x="3225338" y="2867891"/>
            <a:ext cx="1558856" cy="88836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5400000">
            <a:off x="4277153" y="1436025"/>
            <a:ext cx="1281982" cy="77075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flipV="1">
            <a:off x="3225338" y="4524674"/>
            <a:ext cx="1442915" cy="14102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80254" y="83932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(10,10)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556272" y="1319939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(50,110)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14941" y="5750276"/>
            <a:ext cx="11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(230,45)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182318" y="2683225"/>
            <a:ext cx="11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(150,60)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530376" y="3052557"/>
            <a:ext cx="1172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(150,170)</a:t>
            </a:r>
            <a:endParaRPr lang="ko-KR" altLang="en-US" dirty="0"/>
          </a:p>
        </p:txBody>
      </p:sp>
      <p:sp>
        <p:nvSpPr>
          <p:cNvPr id="16" name="내용 개체 틀 1"/>
          <p:cNvSpPr txBox="1">
            <a:spLocks/>
          </p:cNvSpPr>
          <p:nvPr/>
        </p:nvSpPr>
        <p:spPr>
          <a:xfrm>
            <a:off x="430876" y="526988"/>
            <a:ext cx="10515600" cy="58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Getting Started with Images</a:t>
            </a:r>
            <a:endParaRPr lang="en-US" altLang="ko-KR" sz="3200" dirty="0"/>
          </a:p>
          <a:p>
            <a:pPr marL="342900" indent="-342900" algn="l">
              <a:buFont typeface="Arial" panose="020B0604020202020204" pitchFamily="34" charset="0"/>
              <a:buAutoNum type="arabicPeriod"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586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A4213A6244BDB409506FB0B118DDC41" ma:contentTypeVersion="8" ma:contentTypeDescription="새 문서를 만듭니다." ma:contentTypeScope="" ma:versionID="5ef4489053ccf2152f63a72607474e1b">
  <xsd:schema xmlns:xsd="http://www.w3.org/2001/XMLSchema" xmlns:xs="http://www.w3.org/2001/XMLSchema" xmlns:p="http://schemas.microsoft.com/office/2006/metadata/properties" xmlns:ns3="2d605ea7-9acd-453f-9e6c-ba78d16e6ca2" targetNamespace="http://schemas.microsoft.com/office/2006/metadata/properties" ma:root="true" ma:fieldsID="a1fa15c2360d3d182143c7c056860597" ns3:_="">
    <xsd:import namespace="2d605ea7-9acd-453f-9e6c-ba78d16e6ca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05ea7-9acd-453f-9e6c-ba78d16e6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03D1F-F92F-4723-BCDA-8929E88F46EA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2d605ea7-9acd-453f-9e6c-ba78d16e6ca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BB96D99-D3ED-4D1A-897E-7A98222C55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605ea7-9acd-453f-9e6c-ba78d16e6c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978C7F-C24C-4EBF-9E45-913FB7D92B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544</Words>
  <Application>Microsoft Office PowerPoint</Application>
  <PresentationFormat>와이드스크린</PresentationFormat>
  <Paragraphs>128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Helvetica Neue Light</vt:lpstr>
      <vt:lpstr>굴림</vt:lpstr>
      <vt:lpstr>맑은 고딕</vt:lpstr>
      <vt:lpstr>Arial</vt:lpstr>
      <vt:lpstr>Office 테마</vt:lpstr>
      <vt:lpstr>Computer Vision with OpenCV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Computer Vision</dc:title>
  <dc:creator>이영현</dc:creator>
  <cp:lastModifiedBy>이영현(인공지능연구원 연구부)</cp:lastModifiedBy>
  <cp:revision>31</cp:revision>
  <dcterms:created xsi:type="dcterms:W3CDTF">2019-09-01T08:44:59Z</dcterms:created>
  <dcterms:modified xsi:type="dcterms:W3CDTF">2020-12-17T06:16:08Z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0x0101008A4213A6244BDB409506FB0B118DDC41</vt:lpwstr>
  </property>
</Properties>
</file>